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18"/>
  </p:notesMasterIdLst>
  <p:sldIdLst>
    <p:sldId id="258" r:id="rId2"/>
    <p:sldId id="383" r:id="rId3"/>
    <p:sldId id="395" r:id="rId4"/>
    <p:sldId id="374" r:id="rId5"/>
    <p:sldId id="375" r:id="rId6"/>
    <p:sldId id="376" r:id="rId7"/>
    <p:sldId id="389" r:id="rId8"/>
    <p:sldId id="384" r:id="rId9"/>
    <p:sldId id="385" r:id="rId10"/>
    <p:sldId id="386" r:id="rId11"/>
    <p:sldId id="387" r:id="rId12"/>
    <p:sldId id="390" r:id="rId13"/>
    <p:sldId id="393" r:id="rId14"/>
    <p:sldId id="391" r:id="rId15"/>
    <p:sldId id="388" r:id="rId16"/>
    <p:sldId id="3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80"/>
  </p:normalViewPr>
  <p:slideViewPr>
    <p:cSldViewPr snapToGrid="0" snapToObjects="1" showGuides="1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24: Wrap-Up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High Dimensionality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What does ‘high dimensionality’ mean? What issues arise when this happens? How can we handle it?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Model Selection: subset variable selection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Regularization: LASSO and Ridge like approaches (penalize the loss function)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PCA: create new predictor variables that encapsulate the ‘essence’ of all your predictor data with a minimal number of variables. </a:t>
            </a:r>
          </a:p>
          <a:p>
            <a:r>
              <a:rPr lang="en-US" sz="2800" dirty="0"/>
              <a:t>How can we compare methods to determine which approach is best?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we’ve learned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Scraping, Data Gathering, Data Wrangling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EDA: Visualization and Summary Statistics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i="1" dirty="0"/>
              <a:t>t</a:t>
            </a:r>
            <a:r>
              <a:rPr lang="en-US" sz="2600" dirty="0"/>
              <a:t>-tests and </a:t>
            </a:r>
            <a:r>
              <a:rPr lang="en-US" sz="2600" i="1" dirty="0"/>
              <a:t>p</a:t>
            </a:r>
            <a:r>
              <a:rPr lang="en-US" sz="2600" dirty="0"/>
              <a:t>-values: probabilistic/ approaches to perform inferences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Bootstrapping: empirical approach to perform inferences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Misclassification Rates, Types of Errors, Confusion Matrices/Tables, and ROC Curves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Bias-Variance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Train vs. Test vs.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Standardization vs. Normalization. When should we do it? </a:t>
            </a:r>
          </a:p>
          <a:p>
            <a:endParaRPr lang="en-US" sz="900" dirty="0"/>
          </a:p>
          <a:p>
            <a:r>
              <a:rPr lang="en-US" sz="2600" b="1" dirty="0"/>
              <a:t>Anything lingering questions or thoughts?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0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haven’t discussed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816539"/>
            <a:ext cx="10327008" cy="5130445"/>
          </a:xfrm>
        </p:spPr>
        <p:txBody>
          <a:bodyPr/>
          <a:lstStyle/>
          <a:p>
            <a:r>
              <a:rPr lang="en-US" sz="2600" dirty="0"/>
              <a:t>There are lots of topics we have not covered in one semester…some are covered in 109B in the Spring: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Support Vector Machines (SVMs)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Unsupervised Classification/Clustering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Smoothers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Bayesian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Reinforcement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Other versions of Neural Networks (and ‘Deep Learning’)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Interactive Visualizations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Database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And much, much more…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74F-59BC-4A43-8A2E-13F85406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DF39-6237-E642-9775-D52907F78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B7BD9-0FD5-DA42-AC96-5447CDE9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10364-A418-0E49-B513-F832A948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81" y="0"/>
            <a:ext cx="11383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5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 Related to Data Science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983807"/>
            <a:ext cx="10327008" cy="5416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CS 109B: Advanced Topics in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CS 171: Visualizations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CS 181: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CS 182: Artificial Intelligence (AI)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CS 205:  Distributive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Stat 110: Probability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Stat 111: Statistical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Stat 139: Linear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Stat 149: Generalized Linear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Stat 195: Intro to Statistical Machine Learning</a:t>
            </a:r>
          </a:p>
          <a:p>
            <a:r>
              <a:rPr lang="en-US" sz="2600" dirty="0"/>
              <a:t>This list is not exhaustive!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3" y="2122714"/>
            <a:ext cx="9723509" cy="4185489"/>
          </a:xfrm>
        </p:spPr>
        <p:txBody>
          <a:bodyPr/>
          <a:lstStyle/>
          <a:p>
            <a:r>
              <a:rPr lang="en-US" dirty="0"/>
              <a:t>Don’t forget what</a:t>
            </a:r>
            <a:br>
              <a:rPr lang="en-US" dirty="0"/>
            </a:br>
            <a:r>
              <a:rPr lang="en-US" dirty="0"/>
              <a:t>everything is all about: </a:t>
            </a: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3073" name="Picture 1" descr="page16image3910176">
            <a:extLst>
              <a:ext uri="{FF2B5EF4-FFF2-40B4-BE49-F238E27FC236}">
                <a16:creationId xmlns:a16="http://schemas.microsoft.com/office/drawing/2014/main" id="{3E2F9C11-39ED-D94A-9E5B-3D6B18BB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13" y="857064"/>
            <a:ext cx="4425043" cy="545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6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2FB1-6831-A547-901B-83311AA0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all your hard work!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F8D35-5EBE-304B-806C-53B77336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been a long semester for everyone involved. Thank you for your patience, your hard work, and your commitment to data science! </a:t>
            </a:r>
          </a:p>
          <a:p>
            <a:r>
              <a:rPr lang="en-US" dirty="0"/>
              <a:t>It’s sad to see you go...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4C7C-B30A-D841-B28F-6B14E5FB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pic>
        <p:nvPicPr>
          <p:cNvPr id="1025" name="Picture 1" descr="page12image8002784">
            <a:extLst>
              <a:ext uri="{FF2B5EF4-FFF2-40B4-BE49-F238E27FC236}">
                <a16:creationId xmlns:a16="http://schemas.microsoft.com/office/drawing/2014/main" id="{10A990FE-99B1-3343-912A-73EAAC91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717" y="2655682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36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Review (and a brief 109B preview)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HW 9 Winners!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u="sng"/>
              <a:t>Student </a:t>
            </a:r>
            <a:r>
              <a:rPr lang="en-US" u="sng" dirty="0"/>
              <a:t>		Reserve test set Accuracy</a:t>
            </a:r>
          </a:p>
          <a:p>
            <a:r>
              <a:rPr lang="en-US" dirty="0"/>
              <a:t>Jake Seaton    			98.9</a:t>
            </a:r>
          </a:p>
          <a:p>
            <a:r>
              <a:rPr lang="en-US" dirty="0"/>
              <a:t>Zeeshan Ali    			98.8</a:t>
            </a:r>
          </a:p>
          <a:p>
            <a:r>
              <a:rPr lang="en-US" dirty="0"/>
              <a:t>David Gibson    			98.4</a:t>
            </a:r>
          </a:p>
          <a:p>
            <a:r>
              <a:rPr lang="en-US" dirty="0"/>
              <a:t>Edgardo Hernandez    	98.3</a:t>
            </a:r>
          </a:p>
          <a:p>
            <a:r>
              <a:rPr lang="en-US" dirty="0"/>
              <a:t>Joe Davison    			98.3</a:t>
            </a:r>
          </a:p>
          <a:p>
            <a:r>
              <a:rPr lang="en-US" dirty="0"/>
              <a:t>Georgina Gibson    		98.3</a:t>
            </a:r>
          </a:p>
          <a:p>
            <a:r>
              <a:rPr lang="en-US" dirty="0" err="1"/>
              <a:t>Jinsoo</a:t>
            </a:r>
            <a:r>
              <a:rPr lang="en-US" dirty="0"/>
              <a:t> Kim    			98.1</a:t>
            </a:r>
          </a:p>
          <a:p>
            <a:r>
              <a:rPr lang="en-US" dirty="0" err="1"/>
              <a:t>Pavlos</a:t>
            </a:r>
            <a:r>
              <a:rPr lang="en-US" dirty="0"/>
              <a:t>						98.0</a:t>
            </a:r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8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The semester has been organized into 4 major ‘modules’: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Module 0: Intro to Data and Data Science (and Python)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Module 1: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Module 2: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Module 3: Ensemble Methods</a:t>
            </a:r>
          </a:p>
          <a:p>
            <a:endParaRPr lang="en-US" sz="2800" dirty="0"/>
          </a:p>
          <a:p>
            <a:r>
              <a:rPr lang="en-US" sz="2800" dirty="0"/>
              <a:t>We have learned various approaches to perform both predictions and inferences within each of these frameworks.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1: Regression Methods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When is it appropriate to perform a regression method? What regression models have we learned?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Linear Regression (simple, multiple, polynomial, interactions,  </a:t>
            </a:r>
            <a:br>
              <a:rPr lang="en-US" sz="2800" dirty="0"/>
            </a:br>
            <a:r>
              <a:rPr lang="en-US" sz="2800" dirty="0"/>
              <a:t> model selection, Ridge &amp; Lasso, etc...)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i="1" dirty="0"/>
              <a:t>k</a:t>
            </a:r>
            <a:r>
              <a:rPr lang="en-US" sz="2800" dirty="0"/>
              <a:t>-NN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Regression Trees</a:t>
            </a:r>
          </a:p>
          <a:p>
            <a:r>
              <a:rPr lang="en-US" sz="2800" dirty="0"/>
              <a:t>What is the main difference between these two types of models?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Classification Methods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When is it appropriate to perform a classification method? What classification models have we learned?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Logistic Regression: same details as linear regression apply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</a:t>
            </a:r>
            <a:r>
              <a:rPr lang="en-US" sz="2800" i="1" dirty="0"/>
              <a:t>k</a:t>
            </a:r>
            <a:r>
              <a:rPr lang="en-US" sz="2800" dirty="0"/>
              <a:t>-NN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Discriminant Analysis: LDA/QDA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 Classification Trees </a:t>
            </a:r>
          </a:p>
          <a:p>
            <a:r>
              <a:rPr lang="en-US" sz="2800" dirty="0"/>
              <a:t>What is the main difference between these two types of models (advantages and disadvantages)? When should you use each method?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3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3: Ensemble Methods 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What does it mean for a model to be an ensemble method?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Bagging Trees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Random Forests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Boosting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Stacking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Neural Networks</a:t>
            </a:r>
          </a:p>
          <a:p>
            <a:endParaRPr lang="en-US" sz="2800" dirty="0"/>
          </a:p>
          <a:p>
            <a:r>
              <a:rPr lang="en-US" sz="2800" dirty="0"/>
              <a:t>What approach does each model take to improve prediction accuracy?</a:t>
            </a:r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8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Models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How can we choose between our various methods/models to answer a question at hand? What approaches/measures can we use to make this determination?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In-sample: AIC, BIC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Out-of-sample: Cross-Validation 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r>
              <a:rPr lang="en-US" sz="2800" dirty="0"/>
              <a:t>What measure(s) should we use when we perform cross-validation?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Dealing with Data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130445"/>
          </a:xfrm>
        </p:spPr>
        <p:txBody>
          <a:bodyPr/>
          <a:lstStyle/>
          <a:p>
            <a:r>
              <a:rPr lang="en-US" sz="2800" dirty="0"/>
              <a:t>What issues have arisen when dealing with real data? How have we handled them?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Categorical Predictors: might make sense to one-hot encode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Missing Data: might make sense to impute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High Dimensionality: might make sense to use a data reduction technique.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Too many observations: do preliminary analysis on a subset </a:t>
            </a:r>
          </a:p>
          <a:p>
            <a:r>
              <a:rPr lang="en-US" sz="2800" dirty="0"/>
              <a:t>How are predictions affected? How are inferences affected?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12957</TotalTime>
  <Words>687</Words>
  <Application>Microsoft Macintosh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Karla</vt:lpstr>
      <vt:lpstr>GEC_template</vt:lpstr>
      <vt:lpstr>Lecture 24: Wrap-Up</vt:lpstr>
      <vt:lpstr>Course Review (and a brief 109B preview)</vt:lpstr>
      <vt:lpstr>HW 9 Winners!</vt:lpstr>
      <vt:lpstr>Modules  </vt:lpstr>
      <vt:lpstr>Module 1: Regression Methods  </vt:lpstr>
      <vt:lpstr>Module 2: Classification Methods  </vt:lpstr>
      <vt:lpstr>Module 3: Ensemble Methods  </vt:lpstr>
      <vt:lpstr>Choosing between Models </vt:lpstr>
      <vt:lpstr>Dealing with Data Issues</vt:lpstr>
      <vt:lpstr>Dealing with High Dimensionality  </vt:lpstr>
      <vt:lpstr>Other things we’ve learned </vt:lpstr>
      <vt:lpstr>Other things we haven’t discussed </vt:lpstr>
      <vt:lpstr>PowerPoint Presentation</vt:lpstr>
      <vt:lpstr>Courses Related to Data Science</vt:lpstr>
      <vt:lpstr>The Data Science Process </vt:lpstr>
      <vt:lpstr>Thanks for all your hard work!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375</cp:revision>
  <cp:lastPrinted>2018-12-05T17:57:34Z</cp:lastPrinted>
  <dcterms:created xsi:type="dcterms:W3CDTF">2018-07-11T02:31:23Z</dcterms:created>
  <dcterms:modified xsi:type="dcterms:W3CDTF">2018-12-05T18:06:48Z</dcterms:modified>
</cp:coreProperties>
</file>